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08" r:id="rId1"/>
  </p:sldMasterIdLst>
  <p:sldIdLst>
    <p:sldId id="268" r:id="rId2"/>
    <p:sldId id="277" r:id="rId3"/>
    <p:sldId id="279" r:id="rId4"/>
    <p:sldId id="280" r:id="rId5"/>
    <p:sldId id="281" r:id="rId6"/>
    <p:sldId id="283" r:id="rId7"/>
    <p:sldId id="284" r:id="rId8"/>
    <p:sldId id="285" r:id="rId9"/>
    <p:sldId id="286" r:id="rId10"/>
  </p:sldIdLst>
  <p:sldSz cx="9144000" cy="6858000" type="screen4x3"/>
  <p:notesSz cx="6858000" cy="9144000"/>
  <p:embeddedFontLs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84B"/>
    <a:srgbClr val="B2DCCA"/>
    <a:srgbClr val="7A408C"/>
    <a:srgbClr val="E34B7A"/>
    <a:srgbClr val="EEDEDE"/>
    <a:srgbClr val="CB5C17"/>
    <a:srgbClr val="7662BE"/>
    <a:srgbClr val="E2EDEE"/>
    <a:srgbClr val="6663CD"/>
    <a:srgbClr val="B3B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122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91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81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30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48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79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64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36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91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94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2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2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32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6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1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7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9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A87841-1D67-499A-8C03-F1E9FDB03FB6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A8E01D-7370-4C8A-AB2F-5BD345C48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5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/>
          <p:cNvSpPr/>
          <p:nvPr/>
        </p:nvSpPr>
        <p:spPr>
          <a:xfrm>
            <a:off x="0" y="-13692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DAA0-9CD8-3670-784B-D1C9A82A4C24}"/>
              </a:ext>
            </a:extLst>
          </p:cNvPr>
          <p:cNvSpPr txBox="1"/>
          <p:nvPr/>
        </p:nvSpPr>
        <p:spPr>
          <a:xfrm>
            <a:off x="3851920" y="215050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돈은 어떻게</a:t>
            </a:r>
            <a:r>
              <a:rPr lang="ko-KR" altLang="en-US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r>
              <a:rPr lang="ko-KR" altLang="en-US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벌까요</a:t>
            </a:r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6" name="그림 5" descr="뾰족바위, 패브릭, 책이(가) 표시된 사진&#10;&#10;자동 생성된 설명">
            <a:extLst>
              <a:ext uri="{FF2B5EF4-FFF2-40B4-BE49-F238E27FC236}">
                <a16:creationId xmlns:a16="http://schemas.microsoft.com/office/drawing/2014/main" id="{33E96DC5-1FF2-AD0A-16C7-675F9F30D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2" y="312188"/>
            <a:ext cx="674809" cy="709316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BBC3DF5D-1E3E-B78D-9FBA-9C18491FA427}"/>
              </a:ext>
            </a:extLst>
          </p:cNvPr>
          <p:cNvGrpSpPr/>
          <p:nvPr/>
        </p:nvGrpSpPr>
        <p:grpSpPr>
          <a:xfrm>
            <a:off x="1547664" y="476672"/>
            <a:ext cx="3240360" cy="444938"/>
            <a:chOff x="1547664" y="476672"/>
            <a:chExt cx="3240360" cy="444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36B41-4AF6-7167-B00D-FA1682E213B7}"/>
                </a:ext>
              </a:extLst>
            </p:cNvPr>
            <p:cNvSpPr txBox="1"/>
            <p:nvPr/>
          </p:nvSpPr>
          <p:spPr>
            <a:xfrm>
              <a:off x="1547664" y="521500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책 속의 금융 모험 </a:t>
              </a:r>
              <a:r>
                <a:rPr lang="en-US" altLang="ko-KR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2</a:t>
              </a:r>
              <a:r>
                <a:rPr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주차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D368AB17-BB4C-C30A-F5B0-8CB00212BF40}"/>
                </a:ext>
              </a:extLst>
            </p:cNvPr>
            <p:cNvSpPr/>
            <p:nvPr/>
          </p:nvSpPr>
          <p:spPr>
            <a:xfrm>
              <a:off x="1907704" y="476672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EE639A2-576D-DA79-AEAE-B254B6755608}"/>
                </a:ext>
              </a:extLst>
            </p:cNvPr>
            <p:cNvSpPr/>
            <p:nvPr/>
          </p:nvSpPr>
          <p:spPr>
            <a:xfrm>
              <a:off x="2793734" y="476672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3CA21C0-07DC-7614-7679-FB2DDDE63FA3}"/>
                </a:ext>
              </a:extLst>
            </p:cNvPr>
            <p:cNvSpPr/>
            <p:nvPr/>
          </p:nvSpPr>
          <p:spPr>
            <a:xfrm>
              <a:off x="3059832" y="482958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93EA87A4-E72F-4CF2-2C19-1255A55ED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089921"/>
            <a:ext cx="1711101" cy="2060165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32227F3-D8EF-9A9F-9948-C9E3085BD707}"/>
              </a:ext>
            </a:extLst>
          </p:cNvPr>
          <p:cNvCxnSpPr>
            <a:cxnSpLocks/>
          </p:cNvCxnSpPr>
          <p:nvPr/>
        </p:nvCxnSpPr>
        <p:spPr>
          <a:xfrm>
            <a:off x="1115616" y="1051286"/>
            <a:ext cx="3528392" cy="87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029CD7-DC9A-8270-3864-327F7E48CFF7}"/>
              </a:ext>
            </a:extLst>
          </p:cNvPr>
          <p:cNvSpPr txBox="1"/>
          <p:nvPr/>
        </p:nvSpPr>
        <p:spPr>
          <a:xfrm>
            <a:off x="2009494" y="4797152"/>
            <a:ext cx="4752528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모임 일시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: 2024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년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12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월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30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일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(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) AM 11</a:t>
            </a:r>
            <a:b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참석자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: </a:t>
            </a:r>
            <a:r>
              <a:rPr lang="ko-KR" altLang="en-US" sz="12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김이솔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,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김지애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, </a:t>
            </a:r>
            <a:r>
              <a:rPr lang="ko-KR" altLang="en-US" sz="12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서채영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,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신은호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, </a:t>
            </a:r>
            <a:r>
              <a:rPr lang="ko-KR" altLang="en-US" sz="12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임소정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(</a:t>
            </a:r>
            <a:r>
              <a:rPr lang="ko-KR" altLang="en-US" sz="12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예비초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총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5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명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)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</a:p>
        </p:txBody>
      </p:sp>
      <p:sp>
        <p:nvSpPr>
          <p:cNvPr id="4" name="달 3">
            <a:extLst>
              <a:ext uri="{FF2B5EF4-FFF2-40B4-BE49-F238E27FC236}">
                <a16:creationId xmlns:a16="http://schemas.microsoft.com/office/drawing/2014/main" id="{D0C02DB2-BC8C-3B53-8744-BB5FEEC95F08}"/>
              </a:ext>
            </a:extLst>
          </p:cNvPr>
          <p:cNvSpPr/>
          <p:nvPr/>
        </p:nvSpPr>
        <p:spPr>
          <a:xfrm>
            <a:off x="1865478" y="4894214"/>
            <a:ext cx="144016" cy="432048"/>
          </a:xfrm>
          <a:prstGeom prst="moon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AA940-22C0-7E29-75C4-43B51D2C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DBAB157B-3072-A0F4-81B2-389BDFC05B63}"/>
              </a:ext>
            </a:extLst>
          </p:cNvPr>
          <p:cNvSpPr/>
          <p:nvPr/>
        </p:nvSpPr>
        <p:spPr>
          <a:xfrm>
            <a:off x="0" y="-27384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C5D3C-9659-444E-B9EB-ABCE34C3AD90}"/>
              </a:ext>
            </a:extLst>
          </p:cNvPr>
          <p:cNvSpPr txBox="1"/>
          <p:nvPr/>
        </p:nvSpPr>
        <p:spPr>
          <a:xfrm>
            <a:off x="3042741" y="263691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1. Survey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731B1EF-3810-1D64-6CE0-D6E80311F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711" y="2730539"/>
            <a:ext cx="1711101" cy="2060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429199-88EA-783D-72D9-8E6DC552BE42}"/>
              </a:ext>
            </a:extLst>
          </p:cNvPr>
          <p:cNvSpPr txBox="1"/>
          <p:nvPr/>
        </p:nvSpPr>
        <p:spPr>
          <a:xfrm>
            <a:off x="3042741" y="306896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2. Question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9F4C0-7A8F-2043-B950-4C2CFB0B85BF}"/>
              </a:ext>
            </a:extLst>
          </p:cNvPr>
          <p:cNvSpPr txBox="1"/>
          <p:nvPr/>
        </p:nvSpPr>
        <p:spPr>
          <a:xfrm>
            <a:off x="3042741" y="347120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3. Read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FE97B-F278-F327-DBEB-CDF568390738}"/>
              </a:ext>
            </a:extLst>
          </p:cNvPr>
          <p:cNvSpPr txBox="1"/>
          <p:nvPr/>
        </p:nvSpPr>
        <p:spPr>
          <a:xfrm>
            <a:off x="3042741" y="389990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4. Recite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A101A-943F-0276-5F49-A393717B3124}"/>
              </a:ext>
            </a:extLst>
          </p:cNvPr>
          <p:cNvSpPr txBox="1"/>
          <p:nvPr/>
        </p:nvSpPr>
        <p:spPr>
          <a:xfrm>
            <a:off x="3042741" y="432379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5. Review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23" name="그림 22" descr="뾰족바위, 패브릭, 책이(가) 표시된 사진&#10;&#10;자동 생성된 설명">
            <a:extLst>
              <a:ext uri="{FF2B5EF4-FFF2-40B4-BE49-F238E27FC236}">
                <a16:creationId xmlns:a16="http://schemas.microsoft.com/office/drawing/2014/main" id="{430E566F-7270-C166-D9A0-C080CE1F1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2" y="312188"/>
            <a:ext cx="674809" cy="709316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0943BAE0-E594-BB38-A366-41553FA04488}"/>
              </a:ext>
            </a:extLst>
          </p:cNvPr>
          <p:cNvGrpSpPr/>
          <p:nvPr/>
        </p:nvGrpSpPr>
        <p:grpSpPr>
          <a:xfrm>
            <a:off x="1547664" y="476672"/>
            <a:ext cx="3240360" cy="444938"/>
            <a:chOff x="1547664" y="476672"/>
            <a:chExt cx="3240360" cy="4449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66FD0A-1597-0D87-7873-FB778C02F354}"/>
                </a:ext>
              </a:extLst>
            </p:cNvPr>
            <p:cNvSpPr txBox="1"/>
            <p:nvPr/>
          </p:nvSpPr>
          <p:spPr>
            <a:xfrm>
              <a:off x="1547664" y="521500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책 속의 금융 모험 </a:t>
              </a:r>
              <a:r>
                <a:rPr lang="en-US" altLang="ko-KR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2</a:t>
              </a:r>
              <a:r>
                <a:rPr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주차</a:t>
              </a: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3C3C0333-F9E1-CD49-70D9-45754392A657}"/>
                </a:ext>
              </a:extLst>
            </p:cNvPr>
            <p:cNvSpPr/>
            <p:nvPr/>
          </p:nvSpPr>
          <p:spPr>
            <a:xfrm>
              <a:off x="1907704" y="476672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0462C49-BD08-B21A-C081-CC4F41DE7028}"/>
                </a:ext>
              </a:extLst>
            </p:cNvPr>
            <p:cNvSpPr/>
            <p:nvPr/>
          </p:nvSpPr>
          <p:spPr>
            <a:xfrm>
              <a:off x="2793734" y="476672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52AEC2E-22CD-40D1-D7C0-1A63931A5A4C}"/>
                </a:ext>
              </a:extLst>
            </p:cNvPr>
            <p:cNvSpPr/>
            <p:nvPr/>
          </p:nvSpPr>
          <p:spPr>
            <a:xfrm>
              <a:off x="3059832" y="482958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D0B1CCF-E29D-810E-A634-BC581D02DCB4}"/>
              </a:ext>
            </a:extLst>
          </p:cNvPr>
          <p:cNvCxnSpPr>
            <a:cxnSpLocks/>
          </p:cNvCxnSpPr>
          <p:nvPr/>
        </p:nvCxnSpPr>
        <p:spPr>
          <a:xfrm>
            <a:off x="1115616" y="1051286"/>
            <a:ext cx="3528392" cy="87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D4715-C77E-A368-6EAB-5A608C721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DE430CCE-EB00-F9C1-A481-0F3CD99FE9FB}"/>
              </a:ext>
            </a:extLst>
          </p:cNvPr>
          <p:cNvSpPr/>
          <p:nvPr/>
        </p:nvSpPr>
        <p:spPr>
          <a:xfrm>
            <a:off x="0" y="-27384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E9DD628-5AE7-2A75-D01B-EFE90B118B6A}"/>
              </a:ext>
            </a:extLst>
          </p:cNvPr>
          <p:cNvCxnSpPr>
            <a:cxnSpLocks/>
          </p:cNvCxnSpPr>
          <p:nvPr/>
        </p:nvCxnSpPr>
        <p:spPr>
          <a:xfrm>
            <a:off x="969618" y="1032471"/>
            <a:ext cx="167631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6C9BDF-F9F5-48B7-2FF2-49294375AB9F}"/>
              </a:ext>
            </a:extLst>
          </p:cNvPr>
          <p:cNvSpPr txBox="1"/>
          <p:nvPr/>
        </p:nvSpPr>
        <p:spPr>
          <a:xfrm>
            <a:off x="845735" y="4445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1. Survey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9A009F-2072-01AA-E6E2-675C2AA89623}"/>
              </a:ext>
            </a:extLst>
          </p:cNvPr>
          <p:cNvSpPr txBox="1"/>
          <p:nvPr/>
        </p:nvSpPr>
        <p:spPr>
          <a:xfrm>
            <a:off x="4788024" y="4508437"/>
            <a:ext cx="3827299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돈을 벌기 위해 다른 사람을 도울 것 같다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일하는 느낌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세차를 해서 돈을 벌 것 같아요 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E0A3911-B612-6CA1-8F3A-E0F3FE069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b="12360"/>
          <a:stretch/>
        </p:blipFill>
        <p:spPr>
          <a:xfrm rot="5400000">
            <a:off x="5002811" y="981967"/>
            <a:ext cx="273877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8010EF7-A618-1F1D-080C-438A70361510}"/>
              </a:ext>
            </a:extLst>
          </p:cNvPr>
          <p:cNvSpPr/>
          <p:nvPr/>
        </p:nvSpPr>
        <p:spPr>
          <a:xfrm>
            <a:off x="810775" y="1512557"/>
            <a:ext cx="3897174" cy="1988451"/>
          </a:xfrm>
          <a:prstGeom prst="roundRect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D4E648FE-06FD-338C-F7BD-BFC849916DA0}"/>
              </a:ext>
            </a:extLst>
          </p:cNvPr>
          <p:cNvSpPr/>
          <p:nvPr/>
        </p:nvSpPr>
        <p:spPr>
          <a:xfrm>
            <a:off x="946722" y="1656882"/>
            <a:ext cx="3625278" cy="17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E07058-8580-8A5D-77EB-BB769E223A52}"/>
              </a:ext>
            </a:extLst>
          </p:cNvPr>
          <p:cNvSpPr txBox="1"/>
          <p:nvPr/>
        </p:nvSpPr>
        <p:spPr>
          <a:xfrm>
            <a:off x="2359137" y="1643316"/>
            <a:ext cx="66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2DCCA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</a:t>
            </a:r>
            <a:endParaRPr lang="ko-KR" altLang="en-US" sz="9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2DCCA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4747E-2420-C6F6-B915-3BD5EAB16D3D}"/>
              </a:ext>
            </a:extLst>
          </p:cNvPr>
          <p:cNvSpPr txBox="1"/>
          <p:nvPr/>
        </p:nvSpPr>
        <p:spPr>
          <a:xfrm>
            <a:off x="1002911" y="2206605"/>
            <a:ext cx="351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책의 표지를 보고 어떤 이야기가 펼쳐질지 상상해보세요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8E74DCC-3442-29A6-759A-3A89590C8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b="12360"/>
          <a:stretch/>
        </p:blipFill>
        <p:spPr>
          <a:xfrm rot="5400000">
            <a:off x="1432656" y="3904047"/>
            <a:ext cx="2696436" cy="232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51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8FE07-23C3-7A67-2520-7E8138D3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810D56C0-58CE-1266-61E7-1F35F38E67E7}"/>
              </a:ext>
            </a:extLst>
          </p:cNvPr>
          <p:cNvSpPr/>
          <p:nvPr/>
        </p:nvSpPr>
        <p:spPr>
          <a:xfrm>
            <a:off x="0" y="-27384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4D7F790-76A2-49B1-9277-07A94700E6A5}"/>
              </a:ext>
            </a:extLst>
          </p:cNvPr>
          <p:cNvCxnSpPr>
            <a:cxnSpLocks/>
          </p:cNvCxnSpPr>
          <p:nvPr/>
        </p:nvCxnSpPr>
        <p:spPr>
          <a:xfrm>
            <a:off x="969618" y="1032471"/>
            <a:ext cx="209021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7CC953-1047-DD3B-7B56-C9AB0D9D7862}"/>
              </a:ext>
            </a:extLst>
          </p:cNvPr>
          <p:cNvSpPr txBox="1"/>
          <p:nvPr/>
        </p:nvSpPr>
        <p:spPr>
          <a:xfrm>
            <a:off x="845735" y="4445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2. Question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92D7B8-7032-36F4-433F-CB4DD144EED7}"/>
              </a:ext>
            </a:extLst>
          </p:cNvPr>
          <p:cNvSpPr txBox="1"/>
          <p:nvPr/>
        </p:nvSpPr>
        <p:spPr>
          <a:xfrm>
            <a:off x="780491" y="3625979"/>
            <a:ext cx="6912768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돈을 왜 벌까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왜 돈이 있어야 할까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왜 마야가 돈을 벌었나요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돈은 어떻게 벌까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왜 일을 해야 돈을 벌 수 있나요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유산을 받으면 왜 일을 안 해도 되나요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친구들은 왜 나왔을까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EE2D3D6B-0949-A7FC-41EF-72952671C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r="7858"/>
          <a:stretch/>
        </p:blipFill>
        <p:spPr>
          <a:xfrm rot="5400000">
            <a:off x="5253482" y="1354179"/>
            <a:ext cx="2825685" cy="253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595D959-1986-8239-37E5-532FFABB174D}"/>
              </a:ext>
            </a:extLst>
          </p:cNvPr>
          <p:cNvSpPr/>
          <p:nvPr/>
        </p:nvSpPr>
        <p:spPr>
          <a:xfrm>
            <a:off x="845735" y="1395001"/>
            <a:ext cx="3897174" cy="1988451"/>
          </a:xfrm>
          <a:prstGeom prst="roundRect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7FFA9C4-2EE4-A410-0FA6-A0A42FB1E700}"/>
              </a:ext>
            </a:extLst>
          </p:cNvPr>
          <p:cNvSpPr/>
          <p:nvPr/>
        </p:nvSpPr>
        <p:spPr>
          <a:xfrm>
            <a:off x="981682" y="1539326"/>
            <a:ext cx="3625278" cy="17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8B0BB-6A27-9622-7F84-6E91FBB13403}"/>
              </a:ext>
            </a:extLst>
          </p:cNvPr>
          <p:cNvSpPr txBox="1"/>
          <p:nvPr/>
        </p:nvSpPr>
        <p:spPr>
          <a:xfrm>
            <a:off x="2394097" y="1525760"/>
            <a:ext cx="66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2DCCA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2</a:t>
            </a:r>
            <a:endParaRPr lang="ko-KR" altLang="en-US" sz="9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2DCCA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6DE66-C3D7-F444-B948-24919D0EB3FC}"/>
              </a:ext>
            </a:extLst>
          </p:cNvPr>
          <p:cNvSpPr txBox="1"/>
          <p:nvPr/>
        </p:nvSpPr>
        <p:spPr>
          <a:xfrm>
            <a:off x="1037871" y="2089049"/>
            <a:ext cx="351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이 글을 훑어 보면서 떠올랐던 질문들을 정리 해보세요</a:t>
            </a:r>
          </a:p>
        </p:txBody>
      </p:sp>
    </p:spTree>
    <p:extLst>
      <p:ext uri="{BB962C8B-B14F-4D97-AF65-F5344CB8AC3E}">
        <p14:creationId xmlns:p14="http://schemas.microsoft.com/office/powerpoint/2010/main" val="40287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70FD0-41DD-1B2D-2044-D808BB9C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88837CAB-8A9B-4776-8205-CF8CCF69A054}"/>
              </a:ext>
            </a:extLst>
          </p:cNvPr>
          <p:cNvSpPr/>
          <p:nvPr/>
        </p:nvSpPr>
        <p:spPr>
          <a:xfrm>
            <a:off x="0" y="-59240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4BA32D7-04E5-FB09-4602-DF7DFFA5BE96}"/>
              </a:ext>
            </a:extLst>
          </p:cNvPr>
          <p:cNvCxnSpPr>
            <a:cxnSpLocks/>
          </p:cNvCxnSpPr>
          <p:nvPr/>
        </p:nvCxnSpPr>
        <p:spPr>
          <a:xfrm>
            <a:off x="969618" y="1032471"/>
            <a:ext cx="13701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6D1F61-6E3C-D6CF-F7EC-B552DE66FF08}"/>
              </a:ext>
            </a:extLst>
          </p:cNvPr>
          <p:cNvSpPr txBox="1"/>
          <p:nvPr/>
        </p:nvSpPr>
        <p:spPr>
          <a:xfrm>
            <a:off x="845735" y="4445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3. Read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AF46B-AC54-6D81-B5D8-66838C69AA4E}"/>
              </a:ext>
            </a:extLst>
          </p:cNvPr>
          <p:cNvSpPr txBox="1"/>
          <p:nvPr/>
        </p:nvSpPr>
        <p:spPr>
          <a:xfrm>
            <a:off x="845735" y="3528827"/>
            <a:ext cx="6912768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살기위해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집을 사기위해 먹기위해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마야도 돈을 벌고 싶어서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창고정리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다른 사람에게 서비스를 제공하고 돈을 벌었어요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유산을 많이 받는 것은 돈이 많아서 일을 안 해도 돼요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친구들도 부자가 되고 싶어서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498C1E6-8A04-D401-8018-F35E43FEEC1B}"/>
              </a:ext>
            </a:extLst>
          </p:cNvPr>
          <p:cNvSpPr/>
          <p:nvPr/>
        </p:nvSpPr>
        <p:spPr>
          <a:xfrm>
            <a:off x="845735" y="1395001"/>
            <a:ext cx="3897174" cy="1988451"/>
          </a:xfrm>
          <a:prstGeom prst="roundRect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C82FC2A-24E0-3578-1278-0C423DC71F10}"/>
              </a:ext>
            </a:extLst>
          </p:cNvPr>
          <p:cNvSpPr/>
          <p:nvPr/>
        </p:nvSpPr>
        <p:spPr>
          <a:xfrm>
            <a:off x="981682" y="1539326"/>
            <a:ext cx="3625278" cy="17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2EB1E-2292-A546-D61A-9E76D491EF30}"/>
              </a:ext>
            </a:extLst>
          </p:cNvPr>
          <p:cNvSpPr txBox="1"/>
          <p:nvPr/>
        </p:nvSpPr>
        <p:spPr>
          <a:xfrm>
            <a:off x="2394097" y="1525760"/>
            <a:ext cx="66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2DCCA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3</a:t>
            </a:r>
            <a:endParaRPr lang="ko-KR" altLang="en-US" sz="9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2DCCA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9628D-5CC9-1DCC-DE94-E860FA7103DA}"/>
              </a:ext>
            </a:extLst>
          </p:cNvPr>
          <p:cNvSpPr txBox="1"/>
          <p:nvPr/>
        </p:nvSpPr>
        <p:spPr>
          <a:xfrm>
            <a:off x="1037871" y="2089049"/>
            <a:ext cx="351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위 질문에 대한 답을 찾아 보세요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1F64440-3364-C76F-4423-B5B24858F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2356"/>
          <a:stretch/>
        </p:blipFill>
        <p:spPr>
          <a:xfrm rot="5400000">
            <a:off x="5241543" y="940901"/>
            <a:ext cx="2746799" cy="239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5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0913C-A445-AF28-3A39-93974CBD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EE31DAC1-5865-2930-7D89-27919B61D9DD}"/>
              </a:ext>
            </a:extLst>
          </p:cNvPr>
          <p:cNvSpPr/>
          <p:nvPr/>
        </p:nvSpPr>
        <p:spPr>
          <a:xfrm>
            <a:off x="0" y="-27384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90A0BC8-12DF-43E9-6B82-B339DF0C1EDF}"/>
              </a:ext>
            </a:extLst>
          </p:cNvPr>
          <p:cNvCxnSpPr>
            <a:cxnSpLocks/>
          </p:cNvCxnSpPr>
          <p:nvPr/>
        </p:nvCxnSpPr>
        <p:spPr>
          <a:xfrm>
            <a:off x="969618" y="1032471"/>
            <a:ext cx="165816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171ECC-F4EC-4ACA-0E69-F30676254271}"/>
              </a:ext>
            </a:extLst>
          </p:cNvPr>
          <p:cNvSpPr txBox="1"/>
          <p:nvPr/>
        </p:nvSpPr>
        <p:spPr>
          <a:xfrm>
            <a:off x="845735" y="4445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4. Recite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FEA16-50F6-6FF6-F604-C67F37A1AD3A}"/>
              </a:ext>
            </a:extLst>
          </p:cNvPr>
          <p:cNvSpPr txBox="1"/>
          <p:nvPr/>
        </p:nvSpPr>
        <p:spPr>
          <a:xfrm>
            <a:off x="1448727" y="4160925"/>
            <a:ext cx="624654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“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돈을 벌기 위해 대부분의 사람들은 일을 해야 해요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.”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F97DA57-FC58-410D-F4DF-0949925B1796}"/>
              </a:ext>
            </a:extLst>
          </p:cNvPr>
          <p:cNvSpPr/>
          <p:nvPr/>
        </p:nvSpPr>
        <p:spPr>
          <a:xfrm>
            <a:off x="845735" y="1395001"/>
            <a:ext cx="3897174" cy="1988451"/>
          </a:xfrm>
          <a:prstGeom prst="roundRect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EC4347A-0E0C-CB7B-B049-82AA065FA8DD}"/>
              </a:ext>
            </a:extLst>
          </p:cNvPr>
          <p:cNvSpPr/>
          <p:nvPr/>
        </p:nvSpPr>
        <p:spPr>
          <a:xfrm>
            <a:off x="981682" y="1539326"/>
            <a:ext cx="3625278" cy="17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8AB38-C822-CC72-AC70-54A5C1D0D3A8}"/>
              </a:ext>
            </a:extLst>
          </p:cNvPr>
          <p:cNvSpPr txBox="1"/>
          <p:nvPr/>
        </p:nvSpPr>
        <p:spPr>
          <a:xfrm>
            <a:off x="2394097" y="1525760"/>
            <a:ext cx="66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2DCCA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4</a:t>
            </a:r>
            <a:endParaRPr lang="ko-KR" altLang="en-US" sz="9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2DCCA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0F76A-2BB1-6047-1973-D01FB5A66A6C}"/>
              </a:ext>
            </a:extLst>
          </p:cNvPr>
          <p:cNvSpPr txBox="1"/>
          <p:nvPr/>
        </p:nvSpPr>
        <p:spPr>
          <a:xfrm>
            <a:off x="981682" y="1834116"/>
            <a:ext cx="3512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이 글을 읽으며 새롭게 알게 된 내용을 말해보세요</a:t>
            </a:r>
            <a:b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어떤 일을 해서 돈을 벌 수 있을까요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</a:t>
            </a:r>
            <a:b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21E01E-21EF-2FAB-2AB8-4BEB26093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2356"/>
          <a:stretch/>
        </p:blipFill>
        <p:spPr>
          <a:xfrm rot="5400000">
            <a:off x="5134837" y="671588"/>
            <a:ext cx="2762762" cy="243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681230-9AEA-BD1C-9F7F-7AD233A6B0AA}"/>
              </a:ext>
            </a:extLst>
          </p:cNvPr>
          <p:cNvSpPr txBox="1"/>
          <p:nvPr/>
        </p:nvSpPr>
        <p:spPr>
          <a:xfrm>
            <a:off x="1187624" y="4820355"/>
            <a:ext cx="7048753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사람을 돕기 위해 돈을 번다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북디자인을 해서 책을 판다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동물 돌보기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아이돌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마술공연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펭귄 돌보기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화석발굴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방송국 기자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경찰관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신발디자이너 </a:t>
            </a:r>
          </a:p>
        </p:txBody>
      </p:sp>
    </p:spTree>
    <p:extLst>
      <p:ext uri="{BB962C8B-B14F-4D97-AF65-F5344CB8AC3E}">
        <p14:creationId xmlns:p14="http://schemas.microsoft.com/office/powerpoint/2010/main" val="7159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2A49D-6572-E5B0-16FC-1DA957F9E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0D6FC28F-EE82-4DB0-E82B-3E73672C28D8}"/>
              </a:ext>
            </a:extLst>
          </p:cNvPr>
          <p:cNvSpPr/>
          <p:nvPr/>
        </p:nvSpPr>
        <p:spPr>
          <a:xfrm>
            <a:off x="0" y="-27384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644C0A8-7F41-B18F-04A6-652DF0E9F74C}"/>
              </a:ext>
            </a:extLst>
          </p:cNvPr>
          <p:cNvCxnSpPr>
            <a:cxnSpLocks/>
          </p:cNvCxnSpPr>
          <p:nvPr/>
        </p:nvCxnSpPr>
        <p:spPr>
          <a:xfrm>
            <a:off x="969618" y="1032471"/>
            <a:ext cx="173017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47C9E5-F377-3755-CF46-954E17FA05F5}"/>
              </a:ext>
            </a:extLst>
          </p:cNvPr>
          <p:cNvSpPr txBox="1"/>
          <p:nvPr/>
        </p:nvSpPr>
        <p:spPr>
          <a:xfrm>
            <a:off x="845735" y="4445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5. Review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98C3B41-3513-1136-B31F-1F73CAD2EC16}"/>
              </a:ext>
            </a:extLst>
          </p:cNvPr>
          <p:cNvSpPr/>
          <p:nvPr/>
        </p:nvSpPr>
        <p:spPr>
          <a:xfrm>
            <a:off x="845735" y="1395001"/>
            <a:ext cx="3897174" cy="1988451"/>
          </a:xfrm>
          <a:prstGeom prst="roundRect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0C83386-6B59-1B1E-81D5-FB114C6B1E99}"/>
              </a:ext>
            </a:extLst>
          </p:cNvPr>
          <p:cNvSpPr/>
          <p:nvPr/>
        </p:nvSpPr>
        <p:spPr>
          <a:xfrm>
            <a:off x="981682" y="1539326"/>
            <a:ext cx="3625278" cy="17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7219D-99C0-8DBD-F476-6339837F4282}"/>
              </a:ext>
            </a:extLst>
          </p:cNvPr>
          <p:cNvSpPr txBox="1"/>
          <p:nvPr/>
        </p:nvSpPr>
        <p:spPr>
          <a:xfrm>
            <a:off x="2394097" y="1525760"/>
            <a:ext cx="66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2DCCA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5</a:t>
            </a:r>
            <a:endParaRPr lang="ko-KR" altLang="en-US" sz="9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2DCCA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5725E-7E6B-A153-4534-0F61EEF46342}"/>
              </a:ext>
            </a:extLst>
          </p:cNvPr>
          <p:cNvSpPr txBox="1"/>
          <p:nvPr/>
        </p:nvSpPr>
        <p:spPr>
          <a:xfrm>
            <a:off x="998863" y="1833103"/>
            <a:ext cx="3663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나는 어떻게 실천할 수 있을까요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나는 스스로 어떤 일을 해서 돈을 벌 수 있을까요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?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먼저 집에서 할 수 있는 일을 찾아보기로 해요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.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C38356F-8CF5-00EE-A1B4-E900E0E87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2356"/>
          <a:stretch/>
        </p:blipFill>
        <p:spPr>
          <a:xfrm rot="5400000">
            <a:off x="4977174" y="647567"/>
            <a:ext cx="315009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96AD12-BFFA-B5D0-B609-C91C5F8A7DB2}"/>
              </a:ext>
            </a:extLst>
          </p:cNvPr>
          <p:cNvSpPr txBox="1"/>
          <p:nvPr/>
        </p:nvSpPr>
        <p:spPr>
          <a:xfrm>
            <a:off x="467544" y="3698782"/>
            <a:ext cx="5832648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신발정리 하기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거실 바닥 닦기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빨래 개기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,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넣기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식탁 닦기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바닥 닦기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동생 돌보기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쓰레기 버리기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청소하기 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안마 해드리기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분리배출 하기 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부모님 심부름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/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그릇 치우기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6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7290E-B5FB-2B23-601B-FD2B551D8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12156C7F-C387-57BF-9BCE-ED8B31F2F005}"/>
              </a:ext>
            </a:extLst>
          </p:cNvPr>
          <p:cNvSpPr/>
          <p:nvPr/>
        </p:nvSpPr>
        <p:spPr>
          <a:xfrm>
            <a:off x="0" y="-42969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FF7D5AA-2AE7-189C-9F41-6EFB32F902A0}"/>
              </a:ext>
            </a:extLst>
          </p:cNvPr>
          <p:cNvCxnSpPr>
            <a:cxnSpLocks/>
          </p:cNvCxnSpPr>
          <p:nvPr/>
        </p:nvCxnSpPr>
        <p:spPr>
          <a:xfrm>
            <a:off x="969618" y="1032471"/>
            <a:ext cx="173017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B2347F-37BE-971A-AA06-651C16020832}"/>
              </a:ext>
            </a:extLst>
          </p:cNvPr>
          <p:cNvSpPr txBox="1"/>
          <p:nvPr/>
        </p:nvSpPr>
        <p:spPr>
          <a:xfrm>
            <a:off x="845735" y="4445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5. Review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66E0831-C147-D7EA-4E65-F9ADD12992D2}"/>
              </a:ext>
            </a:extLst>
          </p:cNvPr>
          <p:cNvSpPr/>
          <p:nvPr/>
        </p:nvSpPr>
        <p:spPr>
          <a:xfrm>
            <a:off x="845735" y="1395001"/>
            <a:ext cx="3897174" cy="1988451"/>
          </a:xfrm>
          <a:prstGeom prst="roundRect">
            <a:avLst/>
          </a:prstGeom>
          <a:solidFill>
            <a:srgbClr val="22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0F0304E-8144-9D85-E1AE-F85F2B809219}"/>
              </a:ext>
            </a:extLst>
          </p:cNvPr>
          <p:cNvSpPr/>
          <p:nvPr/>
        </p:nvSpPr>
        <p:spPr>
          <a:xfrm>
            <a:off x="997474" y="1539171"/>
            <a:ext cx="3625278" cy="17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4E94D-485E-8DCE-159C-21C8F80E300E}"/>
              </a:ext>
            </a:extLst>
          </p:cNvPr>
          <p:cNvSpPr txBox="1"/>
          <p:nvPr/>
        </p:nvSpPr>
        <p:spPr>
          <a:xfrm>
            <a:off x="2394097" y="1525760"/>
            <a:ext cx="66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2DCCA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5</a:t>
            </a:r>
            <a:endParaRPr lang="ko-KR" altLang="en-US" sz="9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2DCCA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4FF0F-47D5-BA8F-2FDD-8614A166958B}"/>
              </a:ext>
            </a:extLst>
          </p:cNvPr>
          <p:cNvSpPr txBox="1"/>
          <p:nvPr/>
        </p:nvSpPr>
        <p:spPr>
          <a:xfrm>
            <a:off x="992775" y="2018202"/>
            <a:ext cx="366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홈 아르바이트  계약서 작성과</a:t>
            </a:r>
            <a:endParaRPr lang="en-US" altLang="ko-KR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2584B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algn="ctr"/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2584B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홈 아르바이트 메뉴 정하기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1DE091-9402-20C6-1E32-AD1565D60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834" y="3888920"/>
            <a:ext cx="1926503" cy="25686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2629A84-3E7F-2ED3-F121-E839F764E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3865664"/>
            <a:ext cx="1861700" cy="25483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BAB6C24-2418-2DBF-4D57-FF19A86BB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468734" y="4181026"/>
            <a:ext cx="2548349" cy="19112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09BBAAC-0FAB-083A-17E0-EE01C7646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342" y="915939"/>
            <a:ext cx="1926503" cy="25483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32443DB-9334-F033-93EE-EBD07A398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75543" y="1231866"/>
            <a:ext cx="2548349" cy="19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71D8B-C19C-2A5A-C92A-5DE374F19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D654F08F-1313-2D2B-3B85-3CEB2244CF30}"/>
              </a:ext>
            </a:extLst>
          </p:cNvPr>
          <p:cNvSpPr/>
          <p:nvPr/>
        </p:nvSpPr>
        <p:spPr>
          <a:xfrm>
            <a:off x="0" y="-27384"/>
            <a:ext cx="9144000" cy="6885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3" name="그림 22" descr="뾰족바위, 패브릭, 책이(가) 표시된 사진&#10;&#10;자동 생성된 설명">
            <a:extLst>
              <a:ext uri="{FF2B5EF4-FFF2-40B4-BE49-F238E27FC236}">
                <a16:creationId xmlns:a16="http://schemas.microsoft.com/office/drawing/2014/main" id="{07C07604-0EE4-1D44-1DF2-1B32ECED1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2" y="312188"/>
            <a:ext cx="674809" cy="709316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79AFF4FA-D9D3-D0C7-AF4E-9954C9CC0FEB}"/>
              </a:ext>
            </a:extLst>
          </p:cNvPr>
          <p:cNvGrpSpPr/>
          <p:nvPr/>
        </p:nvGrpSpPr>
        <p:grpSpPr>
          <a:xfrm>
            <a:off x="1547664" y="476672"/>
            <a:ext cx="3240360" cy="444938"/>
            <a:chOff x="1547664" y="476672"/>
            <a:chExt cx="3240360" cy="4449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80E16E-2AA6-3D21-B5EB-E89528E859B7}"/>
                </a:ext>
              </a:extLst>
            </p:cNvPr>
            <p:cNvSpPr txBox="1"/>
            <p:nvPr/>
          </p:nvSpPr>
          <p:spPr>
            <a:xfrm>
              <a:off x="1547664" y="521500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책 속의 금융 모험 </a:t>
              </a:r>
              <a:r>
                <a:rPr lang="en-US" altLang="ko-KR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2</a:t>
              </a:r>
              <a:r>
                <a:rPr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여기어때 잘난체" panose="020B0600000101010101" pitchFamily="50" charset="-127"/>
                  <a:ea typeface="여기어때 잘난체" panose="020B0600000101010101" pitchFamily="50" charset="-127"/>
                </a:rPr>
                <a:t>주차 </a:t>
              </a: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F1A6436-5B2A-DD24-E81F-E22366EFF4DE}"/>
                </a:ext>
              </a:extLst>
            </p:cNvPr>
            <p:cNvSpPr/>
            <p:nvPr/>
          </p:nvSpPr>
          <p:spPr>
            <a:xfrm>
              <a:off x="1907704" y="476672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EC189C5F-8AB4-9E59-5E3C-34D29F0229D4}"/>
                </a:ext>
              </a:extLst>
            </p:cNvPr>
            <p:cNvSpPr/>
            <p:nvPr/>
          </p:nvSpPr>
          <p:spPr>
            <a:xfrm>
              <a:off x="2793734" y="476672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28F04A0F-4B38-C52C-8EB6-B7E27FCAA3F1}"/>
                </a:ext>
              </a:extLst>
            </p:cNvPr>
            <p:cNvSpPr/>
            <p:nvPr/>
          </p:nvSpPr>
          <p:spPr>
            <a:xfrm>
              <a:off x="3059832" y="482958"/>
              <a:ext cx="59564" cy="595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CE96918-1963-4F95-D6D9-AE9DB65414EB}"/>
              </a:ext>
            </a:extLst>
          </p:cNvPr>
          <p:cNvCxnSpPr>
            <a:cxnSpLocks/>
          </p:cNvCxnSpPr>
          <p:nvPr/>
        </p:nvCxnSpPr>
        <p:spPr>
          <a:xfrm>
            <a:off x="1115616" y="1051286"/>
            <a:ext cx="3528392" cy="87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F5F69CF-060B-BD95-DF97-889DAE3F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1042"/>
          <a:stretch/>
        </p:blipFill>
        <p:spPr>
          <a:xfrm>
            <a:off x="1042455" y="1772816"/>
            <a:ext cx="3621685" cy="3807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E31879-5963-9EC9-93D1-BC2CF0F8A095}"/>
              </a:ext>
            </a:extLst>
          </p:cNvPr>
          <p:cNvSpPr txBox="1"/>
          <p:nvPr/>
        </p:nvSpPr>
        <p:spPr>
          <a:xfrm>
            <a:off x="4860032" y="1767508"/>
            <a:ext cx="3456384" cy="392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1</a:t>
            </a: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주차 모임에 비해 </a:t>
            </a:r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2</a:t>
            </a: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차 모임에는 아이들이 돈에 대한 관심이 생기기 시작하여 수업에 잘 집중하며 즐겁게  참여하였습니다</a:t>
            </a:r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홈 아르바이트 메뉴를 골라보고 작성하면서 아이들이 용돈을 직접 벌 수 있다는 사실에 기대감을 갖고 모임을 마쳤습니다</a:t>
            </a:r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다음 모임 전까지 과연 얼마의 용돈을 벌 수 있을 것인가 서로 궁금해하며 다음 모임을 기대하고 있습니다</a:t>
            </a:r>
            <a:r>
              <a:rPr lang="en-US" altLang="ko-KR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n>
                <a:solidFill>
                  <a:schemeClr val="bg1">
                    <a:alpha val="0"/>
                  </a:schemeClr>
                </a:solidFill>
              </a:ln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39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물방울">
  <a:themeElements>
    <a:clrScheme name="물방울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물방울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물방울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TM04033925[[fn=물방울]]</Template>
  <TotalTime>614</TotalTime>
  <Words>377</Words>
  <Application>Microsoft Office PowerPoint</Application>
  <PresentationFormat>화면 슬라이드 쇼(4:3)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Arial</vt:lpstr>
      <vt:lpstr>Tw Cen MT</vt:lpstr>
      <vt:lpstr>여기어때 잘난체</vt:lpstr>
      <vt:lpstr>물방울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재복 신</cp:lastModifiedBy>
  <cp:revision>37</cp:revision>
  <cp:lastPrinted>2024-03-21T01:59:02Z</cp:lastPrinted>
  <dcterms:created xsi:type="dcterms:W3CDTF">2011-08-18T01:53:11Z</dcterms:created>
  <dcterms:modified xsi:type="dcterms:W3CDTF">2025-01-18T10:12:26Z</dcterms:modified>
</cp:coreProperties>
</file>